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58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analysis is to gain insights into guest preferences for different room types, amenities, and their price sensitivity.
We'll start by examining the popularity of various room types and how they correlate with guest demographics and booking patterns.
Next, we'll identify the most valued amenities that guests seek when booking their stay, such as gym access, spa services, or high-speed internet.
Finally, we'll analyze how guests respond to changes in room rates and which factors influence their willingness to pay.
The dataset we'll be using includes details on each hotel reservation, such as the number of adults and children, the type of meal plan, the room type reserved, the lead time, arrival date, market segment, average price, and booking status.
This information will allow us to uncover important insights about guest preferences and behavior.
• Seasonal booking patterns are crucial for understanding demand fluctuations throughout the year. • Identifying peak and off-peak periods allows us to better anticipate occupancy and optimize pricing and inventory. • Analyzing lead time data gives insights into how far in advance guests typically book. This can inform marketing and sales strategies. • Examining cancellation rates helps us identify potential causes and develop ways to minimize no-shows, which impact revenue. • Understanding these booking trends empowers us to make more informed decisions and improve the overall guest experience.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endParaRPr lang="en-IN" dirty="0"/>
          </a:p>
        </p:txBody>
      </p:sp>
      <p:sp>
        <p:nvSpPr>
          <p:cNvPr id="6" name="Text 3"/>
          <p:cNvSpPr/>
          <p:nvPr/>
        </p:nvSpPr>
        <p:spPr>
          <a:xfrm>
            <a:off x="2489637" y="2075021"/>
            <a:ext cx="10540365" cy="1064657"/>
          </a:xfrm>
          <a:prstGeom prst="rect">
            <a:avLst/>
          </a:prstGeom>
          <a:noFill/>
          <a:ln/>
        </p:spPr>
        <p:txBody>
          <a:bodyPr wrap="none" rtlCol="0" anchor="t"/>
          <a:lstStyle/>
          <a:p>
            <a:pPr marL="0" indent="0">
              <a:lnSpc>
                <a:spcPts val="8384"/>
              </a:lnSpc>
              <a:buNone/>
            </a:pPr>
            <a:r>
              <a:rPr lang="en-US" sz="6707" b="1" kern="0" spc="-201" dirty="0">
                <a:solidFill>
                  <a:srgbClr val="000000"/>
                </a:solidFill>
                <a:latin typeface="Inter" pitchFamily="34" charset="0"/>
                <a:ea typeface="Inter" pitchFamily="34" charset="-122"/>
                <a:cs typeface="Inter" pitchFamily="34" charset="-120"/>
              </a:rPr>
              <a:t>Hotel Reservation Analysis</a:t>
            </a:r>
            <a:endParaRPr lang="en-US" sz="6707" dirty="0"/>
          </a:p>
        </p:txBody>
      </p:sp>
      <p:sp>
        <p:nvSpPr>
          <p:cNvPr id="7" name="Text 4"/>
          <p:cNvSpPr/>
          <p:nvPr/>
        </p:nvSpPr>
        <p:spPr>
          <a:xfrm>
            <a:off x="3488703" y="4329588"/>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                                                                                                                                                        By,</a:t>
            </a:r>
            <a:endParaRPr lang="en-US" sz="1944" dirty="0"/>
          </a:p>
        </p:txBody>
      </p:sp>
      <p:sp>
        <p:nvSpPr>
          <p:cNvPr id="8" name="Text 5"/>
          <p:cNvSpPr/>
          <p:nvPr/>
        </p:nvSpPr>
        <p:spPr>
          <a:xfrm>
            <a:off x="3572723" y="4892398"/>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                                                                                                                                                         Keerthi Priya R</a:t>
            </a:r>
            <a:endParaRPr lang="en-US" sz="1944"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252424"/>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5. What is the most commonly booked room type?</a:t>
            </a:r>
            <a:endParaRPr lang="en-US" sz="1944" dirty="0"/>
          </a:p>
        </p:txBody>
      </p:sp>
      <p:sp>
        <p:nvSpPr>
          <p:cNvPr id="7" name="Text 4"/>
          <p:cNvSpPr/>
          <p:nvPr/>
        </p:nvSpPr>
        <p:spPr>
          <a:xfrm>
            <a:off x="864037" y="2925128"/>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Top 1 room_type_reserved, COUNT(*) AS Most_booked_room_type FROM reservations GROUP BY room_type_reserved ORDER BY count (*)DESC;</a:t>
            </a:r>
            <a:endParaRPr lang="en-US" sz="1944" dirty="0"/>
          </a:p>
        </p:txBody>
      </p:sp>
      <p:pic>
        <p:nvPicPr>
          <p:cNvPr id="8" name="Image 1" descr="preencoded.png"/>
          <p:cNvPicPr>
            <a:picLocks noChangeAspect="1"/>
          </p:cNvPicPr>
          <p:nvPr/>
        </p:nvPicPr>
        <p:blipFill>
          <a:blip r:embed="rId4"/>
          <a:stretch>
            <a:fillRect/>
          </a:stretch>
        </p:blipFill>
        <p:spPr>
          <a:xfrm>
            <a:off x="3272433" y="4514374"/>
            <a:ext cx="8085534" cy="2206466"/>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380417"/>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6. How many reservations fall on a weekend (no_of_weekend_nights &gt; 0)?</a:t>
            </a:r>
            <a:endParaRPr lang="en-US" sz="1944" dirty="0"/>
          </a:p>
        </p:txBody>
      </p:sp>
      <p:sp>
        <p:nvSpPr>
          <p:cNvPr id="7" name="Text 4"/>
          <p:cNvSpPr/>
          <p:nvPr/>
        </p:nvSpPr>
        <p:spPr>
          <a:xfrm>
            <a:off x="864037" y="3053120"/>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COUNT(*) AS weekend_reservations FROM reservations WHERE no_of_weekend_nights &gt; 0;</a:t>
            </a:r>
            <a:endParaRPr lang="en-US" sz="1944" dirty="0"/>
          </a:p>
        </p:txBody>
      </p:sp>
      <p:pic>
        <p:nvPicPr>
          <p:cNvPr id="8" name="Image 1" descr="preencoded.png"/>
          <p:cNvPicPr>
            <a:picLocks noChangeAspect="1"/>
          </p:cNvPicPr>
          <p:nvPr/>
        </p:nvPicPr>
        <p:blipFill>
          <a:blip r:embed="rId4"/>
          <a:stretch>
            <a:fillRect/>
          </a:stretch>
        </p:blipFill>
        <p:spPr>
          <a:xfrm>
            <a:off x="3065371" y="4346138"/>
            <a:ext cx="7252335" cy="2345412"/>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395895"/>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7. What is the highest and lowest lead time for reservations?</a:t>
            </a:r>
            <a:endParaRPr lang="en-US" sz="1944" dirty="0"/>
          </a:p>
        </p:txBody>
      </p:sp>
      <p:sp>
        <p:nvSpPr>
          <p:cNvPr id="7" name="Text 4"/>
          <p:cNvSpPr/>
          <p:nvPr/>
        </p:nvSpPr>
        <p:spPr>
          <a:xfrm>
            <a:off x="864037" y="3068598"/>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MAX(lead_time) AS highest_leaad_time, MIN(lead_time) AS lowest_lead_time FROM reservations;</a:t>
            </a:r>
            <a:endParaRPr lang="en-US" sz="1944" dirty="0"/>
          </a:p>
        </p:txBody>
      </p:sp>
      <p:pic>
        <p:nvPicPr>
          <p:cNvPr id="8" name="Image 1" descr="preencoded.png"/>
          <p:cNvPicPr>
            <a:picLocks noChangeAspect="1"/>
          </p:cNvPicPr>
          <p:nvPr/>
        </p:nvPicPr>
        <p:blipFill>
          <a:blip r:embed="rId4"/>
          <a:stretch>
            <a:fillRect/>
          </a:stretch>
        </p:blipFill>
        <p:spPr>
          <a:xfrm>
            <a:off x="3268570" y="4369355"/>
            <a:ext cx="7730609" cy="2314456"/>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1792605"/>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8. What is the most common market segment type for reservations?</a:t>
            </a:r>
            <a:endParaRPr lang="en-US" sz="1944" dirty="0"/>
          </a:p>
        </p:txBody>
      </p:sp>
      <p:sp>
        <p:nvSpPr>
          <p:cNvPr id="7" name="Text 4"/>
          <p:cNvSpPr/>
          <p:nvPr/>
        </p:nvSpPr>
        <p:spPr>
          <a:xfrm>
            <a:off x="864037" y="2465308"/>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market_segment_type, COUNT(*) AS Most_booked_room_type FROM reservations GROUP BY market_segment_type ORDER BY count DESC;</a:t>
            </a:r>
            <a:endParaRPr lang="en-US" sz="1944" dirty="0"/>
          </a:p>
        </p:txBody>
      </p:sp>
      <p:pic>
        <p:nvPicPr>
          <p:cNvPr id="8" name="Image 1" descr="preencoded.png"/>
          <p:cNvPicPr>
            <a:picLocks noChangeAspect="1"/>
          </p:cNvPicPr>
          <p:nvPr/>
        </p:nvPicPr>
        <p:blipFill>
          <a:blip r:embed="rId4"/>
          <a:stretch>
            <a:fillRect/>
          </a:stretch>
        </p:blipFill>
        <p:spPr>
          <a:xfrm>
            <a:off x="2760571" y="4107060"/>
            <a:ext cx="8687276" cy="2453402"/>
          </a:xfrm>
          <a:prstGeom prst="rect">
            <a:avLst/>
          </a:prstGeom>
        </p:spPr>
      </p:pic>
      <p:sp>
        <p:nvSpPr>
          <p:cNvPr id="9" name="Text 5"/>
          <p:cNvSpPr/>
          <p:nvPr/>
        </p:nvSpPr>
        <p:spPr>
          <a:xfrm>
            <a:off x="864037" y="6264116"/>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124313"/>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9. How many reservations have a booking status of "Confirmed"?</a:t>
            </a:r>
            <a:endParaRPr lang="en-US" sz="1944" dirty="0"/>
          </a:p>
        </p:txBody>
      </p:sp>
      <p:sp>
        <p:nvSpPr>
          <p:cNvPr id="7" name="Text 4"/>
          <p:cNvSpPr/>
          <p:nvPr/>
        </p:nvSpPr>
        <p:spPr>
          <a:xfrm>
            <a:off x="864037" y="2797016"/>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COUNT(*) AS Reservations_have_status_confirmed FROM reservations WHERE booking_status = 'Not_Canceled';</a:t>
            </a:r>
            <a:endParaRPr lang="en-US" sz="1944" dirty="0"/>
          </a:p>
        </p:txBody>
      </p:sp>
      <p:pic>
        <p:nvPicPr>
          <p:cNvPr id="8" name="Image 1" descr="preencoded.png"/>
          <p:cNvPicPr>
            <a:picLocks noChangeAspect="1"/>
          </p:cNvPicPr>
          <p:nvPr/>
        </p:nvPicPr>
        <p:blipFill>
          <a:blip r:embed="rId4"/>
          <a:stretch>
            <a:fillRect/>
          </a:stretch>
        </p:blipFill>
        <p:spPr>
          <a:xfrm>
            <a:off x="3302437" y="4339946"/>
            <a:ext cx="6280190" cy="1789867"/>
          </a:xfrm>
          <a:prstGeom prst="rect">
            <a:avLst/>
          </a:prstGeom>
        </p:spPr>
      </p:pic>
      <p:sp>
        <p:nvSpPr>
          <p:cNvPr id="9" name="Text 5"/>
          <p:cNvSpPr/>
          <p:nvPr/>
        </p:nvSpPr>
        <p:spPr>
          <a:xfrm>
            <a:off x="864037" y="5932289"/>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283262"/>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10. What is the total number of adults and children across all reservations?</a:t>
            </a:r>
            <a:endParaRPr lang="en-US" sz="1944" dirty="0"/>
          </a:p>
        </p:txBody>
      </p:sp>
      <p:sp>
        <p:nvSpPr>
          <p:cNvPr id="7" name="Text 4"/>
          <p:cNvSpPr/>
          <p:nvPr/>
        </p:nvSpPr>
        <p:spPr>
          <a:xfrm>
            <a:off x="864037" y="2955965"/>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SUM(no_of_adults) AS total_adults, SUM(no_of_children) AS total_children FROM reservations;</a:t>
            </a:r>
            <a:endParaRPr lang="en-US" sz="1944" dirty="0"/>
          </a:p>
        </p:txBody>
      </p:sp>
      <p:pic>
        <p:nvPicPr>
          <p:cNvPr id="8" name="Image 1" descr="preencoded.png"/>
          <p:cNvPicPr>
            <a:picLocks noChangeAspect="1"/>
          </p:cNvPicPr>
          <p:nvPr/>
        </p:nvPicPr>
        <p:blipFill>
          <a:blip r:embed="rId4"/>
          <a:stretch>
            <a:fillRect/>
          </a:stretch>
        </p:blipFill>
        <p:spPr>
          <a:xfrm>
            <a:off x="3420971" y="4402971"/>
            <a:ext cx="5678329" cy="1867019"/>
          </a:xfrm>
          <a:prstGeom prst="rect">
            <a:avLst/>
          </a:prstGeom>
        </p:spPr>
      </p:pic>
      <p:sp>
        <p:nvSpPr>
          <p:cNvPr id="9" name="Text 5"/>
          <p:cNvSpPr/>
          <p:nvPr/>
        </p:nvSpPr>
        <p:spPr>
          <a:xfrm>
            <a:off x="864037" y="5773341"/>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198370"/>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11. What is the average number of weekend nights for reservations involving children?</a:t>
            </a:r>
            <a:endParaRPr lang="en-US" sz="1944" dirty="0"/>
          </a:p>
        </p:txBody>
      </p:sp>
      <p:sp>
        <p:nvSpPr>
          <p:cNvPr id="7" name="Text 4"/>
          <p:cNvSpPr/>
          <p:nvPr/>
        </p:nvSpPr>
        <p:spPr>
          <a:xfrm>
            <a:off x="864037" y="2871073"/>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AVG(no_of_weekend_nights) AS AVG_number_of_weekend_nights_involving_children FROM reservations WHERE no_of_children &gt; 0;</a:t>
            </a:r>
            <a:endParaRPr lang="en-US" sz="1944" dirty="0"/>
          </a:p>
        </p:txBody>
      </p:sp>
      <p:pic>
        <p:nvPicPr>
          <p:cNvPr id="8" name="Image 1" descr="preencoded.png"/>
          <p:cNvPicPr>
            <a:picLocks noChangeAspect="1"/>
          </p:cNvPicPr>
          <p:nvPr/>
        </p:nvPicPr>
        <p:blipFill>
          <a:blip r:embed="rId4"/>
          <a:stretch>
            <a:fillRect/>
          </a:stretch>
        </p:blipFill>
        <p:spPr>
          <a:xfrm>
            <a:off x="2737036" y="4207311"/>
            <a:ext cx="9505117" cy="2314456"/>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168"/>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1900595" y="723662"/>
            <a:ext cx="10829092" cy="317183"/>
          </a:xfrm>
          <a:prstGeom prst="rect">
            <a:avLst/>
          </a:prstGeom>
          <a:noFill/>
          <a:ln/>
        </p:spPr>
        <p:txBody>
          <a:bodyPr wrap="none" rtlCol="0" anchor="t"/>
          <a:lstStyle/>
          <a:p>
            <a:pPr marL="0" indent="0">
              <a:lnSpc>
                <a:spcPts val="2498"/>
              </a:lnSpc>
              <a:buNone/>
            </a:pPr>
            <a:r>
              <a:rPr lang="en-US" sz="1561" kern="0" spc="-31" dirty="0">
                <a:solidFill>
                  <a:srgbClr val="272525"/>
                </a:solidFill>
                <a:latin typeface="Inter" pitchFamily="34" charset="0"/>
                <a:ea typeface="Inter" pitchFamily="34" charset="-122"/>
                <a:cs typeface="Inter" pitchFamily="34" charset="-120"/>
              </a:rPr>
              <a:t>12. How many reservations were made in each month of the year?</a:t>
            </a:r>
            <a:endParaRPr lang="en-US" sz="1561" dirty="0"/>
          </a:p>
        </p:txBody>
      </p:sp>
      <p:sp>
        <p:nvSpPr>
          <p:cNvPr id="7" name="Text 4"/>
          <p:cNvSpPr/>
          <p:nvPr/>
        </p:nvSpPr>
        <p:spPr>
          <a:xfrm>
            <a:off x="1900595" y="1263848"/>
            <a:ext cx="10829092" cy="951548"/>
          </a:xfrm>
          <a:prstGeom prst="rect">
            <a:avLst/>
          </a:prstGeom>
          <a:noFill/>
          <a:ln/>
        </p:spPr>
        <p:txBody>
          <a:bodyPr wrap="square" rtlCol="0" anchor="t"/>
          <a:lstStyle/>
          <a:p>
            <a:pPr marL="0" indent="0">
              <a:lnSpc>
                <a:spcPts val="2498"/>
              </a:lnSpc>
              <a:buNone/>
            </a:pPr>
            <a:r>
              <a:rPr lang="en-US" sz="1561" kern="0" spc="-31" dirty="0">
                <a:solidFill>
                  <a:srgbClr val="272525"/>
                </a:solidFill>
                <a:latin typeface="Inter" pitchFamily="34" charset="0"/>
                <a:ea typeface="Inter" pitchFamily="34" charset="-122"/>
                <a:cs typeface="Inter" pitchFamily="34" charset="-120"/>
              </a:rPr>
              <a:t>SELECT MONTH(arrival_date) AS month,DATENAME(MONTH,arrival_date)As Month_name,count(*) AS reservations_of_the_year FROM reservations GROUP BY MONTH(arrival_date),DATENAME(MONTH,arrival_date)  ORDER BY MONTH(arrival_date);</a:t>
            </a:r>
            <a:endParaRPr lang="en-US" sz="1561" dirty="0"/>
          </a:p>
        </p:txBody>
      </p:sp>
      <p:pic>
        <p:nvPicPr>
          <p:cNvPr id="8" name="Image 1" descr="preencoded.png"/>
          <p:cNvPicPr>
            <a:picLocks noChangeAspect="1"/>
          </p:cNvPicPr>
          <p:nvPr/>
        </p:nvPicPr>
        <p:blipFill>
          <a:blip r:embed="rId4"/>
          <a:stretch>
            <a:fillRect/>
          </a:stretch>
        </p:blipFill>
        <p:spPr>
          <a:xfrm>
            <a:off x="3644728" y="2661404"/>
            <a:ext cx="6372939" cy="4705707"/>
          </a:xfrm>
          <a:prstGeom prst="rect">
            <a:avLst/>
          </a:prstGeom>
        </p:spPr>
      </p:pic>
      <p:sp>
        <p:nvSpPr>
          <p:cNvPr id="9" name="Text 5"/>
          <p:cNvSpPr/>
          <p:nvPr/>
        </p:nvSpPr>
        <p:spPr>
          <a:xfrm>
            <a:off x="1900595" y="7367111"/>
            <a:ext cx="10829092" cy="317183"/>
          </a:xfrm>
          <a:prstGeom prst="rect">
            <a:avLst/>
          </a:prstGeom>
          <a:noFill/>
          <a:ln/>
        </p:spPr>
        <p:txBody>
          <a:bodyPr wrap="none" rtlCol="0" anchor="t"/>
          <a:lstStyle/>
          <a:p>
            <a:pPr marL="0" indent="0">
              <a:lnSpc>
                <a:spcPts val="2498"/>
              </a:lnSpc>
              <a:buNone/>
            </a:pPr>
            <a:endParaRPr lang="en-US" sz="1561"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195"/>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30195"/>
          </a:xfrm>
          <a:prstGeom prst="rect">
            <a:avLst/>
          </a:prstGeom>
        </p:spPr>
      </p:pic>
      <p:sp>
        <p:nvSpPr>
          <p:cNvPr id="5" name="Shape 2"/>
          <p:cNvSpPr/>
          <p:nvPr/>
        </p:nvSpPr>
        <p:spPr>
          <a:xfrm>
            <a:off x="0" y="0"/>
            <a:ext cx="14630400" cy="8230195"/>
          </a:xfrm>
          <a:prstGeom prst="roundRect">
            <a:avLst>
              <a:gd name="adj" fmla="val 2255"/>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1682829" y="752594"/>
            <a:ext cx="11264622" cy="329922"/>
          </a:xfrm>
          <a:prstGeom prst="rect">
            <a:avLst/>
          </a:prstGeom>
          <a:noFill/>
          <a:ln/>
        </p:spPr>
        <p:txBody>
          <a:bodyPr wrap="none" rtlCol="0" anchor="t"/>
          <a:lstStyle/>
          <a:p>
            <a:pPr marL="0" indent="0">
              <a:lnSpc>
                <a:spcPts val="2598"/>
              </a:lnSpc>
              <a:buNone/>
            </a:pPr>
            <a:r>
              <a:rPr lang="en-US" sz="1624" kern="0" spc="-32" dirty="0">
                <a:solidFill>
                  <a:srgbClr val="272525"/>
                </a:solidFill>
                <a:latin typeface="Inter" pitchFamily="34" charset="0"/>
                <a:ea typeface="Inter" pitchFamily="34" charset="-122"/>
                <a:cs typeface="Inter" pitchFamily="34" charset="-120"/>
              </a:rPr>
              <a:t>13. What is the average number of nights (both weekend and weekday) spent by guests for each room type?</a:t>
            </a:r>
            <a:endParaRPr lang="en-US" sz="1624" dirty="0"/>
          </a:p>
        </p:txBody>
      </p:sp>
      <p:sp>
        <p:nvSpPr>
          <p:cNvPr id="7" name="Text 4"/>
          <p:cNvSpPr/>
          <p:nvPr/>
        </p:nvSpPr>
        <p:spPr>
          <a:xfrm>
            <a:off x="1682829" y="1314450"/>
            <a:ext cx="11264622" cy="659844"/>
          </a:xfrm>
          <a:prstGeom prst="rect">
            <a:avLst/>
          </a:prstGeom>
          <a:noFill/>
          <a:ln/>
        </p:spPr>
        <p:txBody>
          <a:bodyPr wrap="square" rtlCol="0" anchor="t"/>
          <a:lstStyle/>
          <a:p>
            <a:pPr marL="0" indent="0">
              <a:lnSpc>
                <a:spcPts val="2598"/>
              </a:lnSpc>
              <a:buNone/>
            </a:pPr>
            <a:r>
              <a:rPr lang="en-US" sz="1624" kern="0" spc="-32" dirty="0">
                <a:solidFill>
                  <a:srgbClr val="272525"/>
                </a:solidFill>
                <a:latin typeface="Inter" pitchFamily="34" charset="0"/>
                <a:ea typeface="Inter" pitchFamily="34" charset="-122"/>
                <a:cs typeface="Inter" pitchFamily="34" charset="-120"/>
              </a:rPr>
              <a:t>SELECT room_type_reserved, AVG(no_of_weekend_nights + no_of_week_nights) AS avg_number_nights FROM reservations GROUP BY room_type_reserved ;</a:t>
            </a:r>
            <a:endParaRPr lang="en-US" sz="1624" dirty="0"/>
          </a:p>
        </p:txBody>
      </p:sp>
      <p:pic>
        <p:nvPicPr>
          <p:cNvPr id="8" name="Image 1" descr="preencoded.png"/>
          <p:cNvPicPr>
            <a:picLocks noChangeAspect="1"/>
          </p:cNvPicPr>
          <p:nvPr/>
        </p:nvPicPr>
        <p:blipFill>
          <a:blip r:embed="rId4"/>
          <a:stretch>
            <a:fillRect/>
          </a:stretch>
        </p:blipFill>
        <p:spPr>
          <a:xfrm>
            <a:off x="3308429" y="2694503"/>
            <a:ext cx="8291989" cy="4895017"/>
          </a:xfrm>
          <a:prstGeom prst="rect">
            <a:avLst/>
          </a:prstGeom>
        </p:spPr>
      </p:pic>
      <p:sp>
        <p:nvSpPr>
          <p:cNvPr id="9" name="Text 5"/>
          <p:cNvSpPr/>
          <p:nvPr/>
        </p:nvSpPr>
        <p:spPr>
          <a:xfrm>
            <a:off x="1682829" y="7333178"/>
            <a:ext cx="11264622" cy="329922"/>
          </a:xfrm>
          <a:prstGeom prst="rect">
            <a:avLst/>
          </a:prstGeom>
          <a:noFill/>
          <a:ln/>
        </p:spPr>
        <p:txBody>
          <a:bodyPr wrap="none" rtlCol="0" anchor="t"/>
          <a:lstStyle/>
          <a:p>
            <a:pPr marL="0" indent="0">
              <a:lnSpc>
                <a:spcPts val="2598"/>
              </a:lnSpc>
              <a:buNone/>
            </a:pPr>
            <a:endParaRPr lang="en-US" sz="1624"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1019532"/>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14. For reservations involving children, what is the most common room type, and what is the average price for that room type?</a:t>
            </a:r>
            <a:endParaRPr lang="en-US" sz="1944" dirty="0"/>
          </a:p>
        </p:txBody>
      </p:sp>
      <p:sp>
        <p:nvSpPr>
          <p:cNvPr id="7" name="Text 4"/>
          <p:cNvSpPr/>
          <p:nvPr/>
        </p:nvSpPr>
        <p:spPr>
          <a:xfrm>
            <a:off x="864037" y="2087285"/>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room_type_reserved, COUNT(*) AS count, AVG(avg_price_per_room) AS avg_price_for_room_type FROM reservations WHERE no_of_children &gt; 0 GROUP BY room_type_reserved ORDER BY count DESC;</a:t>
            </a:r>
            <a:endParaRPr lang="en-US" sz="1944" dirty="0"/>
          </a:p>
        </p:txBody>
      </p:sp>
      <p:sp>
        <p:nvSpPr>
          <p:cNvPr id="8" name="Text 5"/>
          <p:cNvSpPr/>
          <p:nvPr/>
        </p:nvSpPr>
        <p:spPr>
          <a:xfrm>
            <a:off x="864037" y="3155037"/>
            <a:ext cx="12902327" cy="395049"/>
          </a:xfrm>
          <a:prstGeom prst="rect">
            <a:avLst/>
          </a:prstGeom>
          <a:noFill/>
          <a:ln/>
        </p:spPr>
        <p:txBody>
          <a:bodyPr wrap="none" rtlCol="0" anchor="t"/>
          <a:lstStyle/>
          <a:p>
            <a:pPr marL="0" indent="0">
              <a:lnSpc>
                <a:spcPts val="3110"/>
              </a:lnSpc>
              <a:buNone/>
            </a:pPr>
            <a:endParaRPr lang="en-US" sz="1944" dirty="0"/>
          </a:p>
        </p:txBody>
      </p:sp>
      <p:pic>
        <p:nvPicPr>
          <p:cNvPr id="9" name="Image 1" descr="preencoded.png"/>
          <p:cNvPicPr>
            <a:picLocks noChangeAspect="1"/>
          </p:cNvPicPr>
          <p:nvPr/>
        </p:nvPicPr>
        <p:blipFill>
          <a:blip r:embed="rId4"/>
          <a:stretch>
            <a:fillRect/>
          </a:stretch>
        </p:blipFill>
        <p:spPr>
          <a:xfrm>
            <a:off x="3166971" y="3827739"/>
            <a:ext cx="8687276" cy="2931676"/>
          </a:xfrm>
          <a:prstGeom prst="rect">
            <a:avLst/>
          </a:prstGeom>
        </p:spPr>
      </p:pic>
      <p:sp>
        <p:nvSpPr>
          <p:cNvPr id="10" name="Text 6"/>
          <p:cNvSpPr/>
          <p:nvPr/>
        </p:nvSpPr>
        <p:spPr>
          <a:xfrm>
            <a:off x="864037" y="7037070"/>
            <a:ext cx="12902327" cy="395049"/>
          </a:xfrm>
          <a:prstGeom prst="rect">
            <a:avLst/>
          </a:prstGeom>
          <a:noFill/>
          <a:ln/>
        </p:spPr>
        <p:txBody>
          <a:bodyPr wrap="none" rtlCol="0" anchor="t"/>
          <a:lstStyle/>
          <a:p>
            <a:pPr marL="0" indent="0">
              <a:lnSpc>
                <a:spcPts val="3110"/>
              </a:lnSpc>
              <a:buNone/>
            </a:pPr>
            <a:endParaRPr lang="en-US" sz="1944"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542574"/>
            <a:ext cx="7415927" cy="3193971"/>
          </a:xfrm>
          <a:prstGeom prst="rect">
            <a:avLst/>
          </a:prstGeom>
          <a:noFill/>
          <a:ln/>
        </p:spPr>
        <p:txBody>
          <a:bodyPr wrap="square" rtlCol="0" anchor="t"/>
          <a:lstStyle/>
          <a:p>
            <a:pPr marL="0" indent="0">
              <a:lnSpc>
                <a:spcPts val="8384"/>
              </a:lnSpc>
              <a:buNone/>
            </a:pPr>
            <a:r>
              <a:rPr lang="en-US" sz="6707" b="1" kern="0" spc="-201" dirty="0">
                <a:solidFill>
                  <a:srgbClr val="000000"/>
                </a:solidFill>
                <a:latin typeface="Inter" pitchFamily="34" charset="0"/>
                <a:ea typeface="Inter" pitchFamily="34" charset="-122"/>
                <a:cs typeface="Inter" pitchFamily="34" charset="-120"/>
              </a:rPr>
              <a:t>Introduction to Hotel Reservation Analysis</a:t>
            </a:r>
            <a:endParaRPr lang="en-US" sz="6707" dirty="0"/>
          </a:p>
        </p:txBody>
      </p:sp>
      <p:sp>
        <p:nvSpPr>
          <p:cNvPr id="6" name="Text 3"/>
          <p:cNvSpPr/>
          <p:nvPr/>
        </p:nvSpPr>
        <p:spPr>
          <a:xfrm>
            <a:off x="864037" y="5106829"/>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This project explores how hotels can leverage data to enhance the guest experience and optimize their operations. By analyzing hotel reservation data, we'll uncover valuable insights to improve occupancy rates, pricing strategies, and overall guest satisfaction.</a:t>
            </a:r>
            <a:endParaRPr lang="en-US" sz="1944"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1653778"/>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15. Find the market segment type that generates the highest average price per room.</a:t>
            </a:r>
            <a:endParaRPr lang="en-US" sz="1944" dirty="0"/>
          </a:p>
        </p:txBody>
      </p:sp>
      <p:sp>
        <p:nvSpPr>
          <p:cNvPr id="7" name="Text 4"/>
          <p:cNvSpPr/>
          <p:nvPr/>
        </p:nvSpPr>
        <p:spPr>
          <a:xfrm>
            <a:off x="864037" y="2326481"/>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market_segment_type, AVG(avg_price_per_room) AS avg_price_for_room_type FROM reservations GROUP BY market_segment_type ORDER BY average_price DESC;</a:t>
            </a:r>
            <a:endParaRPr lang="en-US" sz="1944" dirty="0"/>
          </a:p>
        </p:txBody>
      </p:sp>
      <p:pic>
        <p:nvPicPr>
          <p:cNvPr id="8" name="Image 1" descr="preencoded.png"/>
          <p:cNvPicPr>
            <a:picLocks noChangeAspect="1"/>
          </p:cNvPicPr>
          <p:nvPr/>
        </p:nvPicPr>
        <p:blipFill>
          <a:blip r:embed="rId4"/>
          <a:stretch>
            <a:fillRect/>
          </a:stretch>
        </p:blipFill>
        <p:spPr>
          <a:xfrm>
            <a:off x="3099237" y="3969662"/>
            <a:ext cx="6881932" cy="2731056"/>
          </a:xfrm>
          <a:prstGeom prst="rect">
            <a:avLst/>
          </a:prstGeom>
        </p:spPr>
      </p:pic>
      <p:sp>
        <p:nvSpPr>
          <p:cNvPr id="9" name="Text 5"/>
          <p:cNvSpPr/>
          <p:nvPr/>
        </p:nvSpPr>
        <p:spPr>
          <a:xfrm>
            <a:off x="864037" y="6402943"/>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439114"/>
            <a:ext cx="6172200"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                        </a:t>
            </a:r>
            <a:endParaRPr lang="en-US" sz="4860" dirty="0"/>
          </a:p>
        </p:txBody>
      </p:sp>
      <p:sp>
        <p:nvSpPr>
          <p:cNvPr id="7" name="Text 4"/>
          <p:cNvSpPr/>
          <p:nvPr/>
        </p:nvSpPr>
        <p:spPr>
          <a:xfrm>
            <a:off x="864037" y="3580924"/>
            <a:ext cx="6992422"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                            Thank You !!</a:t>
            </a:r>
            <a:endParaRPr lang="en-US" sz="4860" dirty="0"/>
          </a:p>
        </p:txBody>
      </p:sp>
      <p:sp>
        <p:nvSpPr>
          <p:cNvPr id="8" name="Text 5"/>
          <p:cNvSpPr/>
          <p:nvPr/>
        </p:nvSpPr>
        <p:spPr>
          <a:xfrm>
            <a:off x="864037" y="4722733"/>
            <a:ext cx="12902327" cy="395049"/>
          </a:xfrm>
          <a:prstGeom prst="rect">
            <a:avLst/>
          </a:prstGeom>
          <a:noFill/>
          <a:ln/>
        </p:spPr>
        <p:txBody>
          <a:bodyPr wrap="none" rtlCol="0" anchor="t"/>
          <a:lstStyle/>
          <a:p>
            <a:pPr marL="0" indent="0">
              <a:lnSpc>
                <a:spcPts val="3110"/>
              </a:lnSpc>
              <a:buNone/>
            </a:pPr>
            <a:endParaRPr lang="en-US" sz="1944" dirty="0"/>
          </a:p>
        </p:txBody>
      </p:sp>
      <p:sp>
        <p:nvSpPr>
          <p:cNvPr id="9" name="Text 6"/>
          <p:cNvSpPr/>
          <p:nvPr/>
        </p:nvSpPr>
        <p:spPr>
          <a:xfrm>
            <a:off x="864037" y="5395436"/>
            <a:ext cx="12902327" cy="395049"/>
          </a:xfrm>
          <a:prstGeom prst="rect">
            <a:avLst/>
          </a:prstGeom>
          <a:noFill/>
          <a:ln/>
        </p:spPr>
        <p:txBody>
          <a:bodyPr wrap="none" rtlCol="0" anchor="t"/>
          <a:lstStyle/>
          <a:p>
            <a:pPr marL="0" indent="0">
              <a:lnSpc>
                <a:spcPts val="3110"/>
              </a:lnSpc>
              <a:buNone/>
            </a:pPr>
            <a:endParaRPr lang="en-US" sz="1944"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64037" y="1037987"/>
            <a:ext cx="9244727" cy="1543050"/>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Data Exploration and Understanding</a:t>
            </a:r>
            <a:endParaRPr lang="en-US" sz="4860" dirty="0"/>
          </a:p>
        </p:txBody>
      </p:sp>
      <p:sp>
        <p:nvSpPr>
          <p:cNvPr id="6" name="Shape 3"/>
          <p:cNvSpPr/>
          <p:nvPr/>
        </p:nvSpPr>
        <p:spPr>
          <a:xfrm>
            <a:off x="864037" y="3228975"/>
            <a:ext cx="555427" cy="555427"/>
          </a:xfrm>
          <a:prstGeom prst="roundRect">
            <a:avLst>
              <a:gd name="adj" fmla="val 20003"/>
            </a:avLst>
          </a:prstGeom>
          <a:solidFill>
            <a:srgbClr val="DADBF1"/>
          </a:solidFill>
          <a:ln w="15240">
            <a:solidFill>
              <a:srgbClr val="C0C1D7"/>
            </a:solidFill>
            <a:prstDash val="solid"/>
          </a:ln>
        </p:spPr>
      </p:sp>
      <p:sp>
        <p:nvSpPr>
          <p:cNvPr id="7" name="Text 4"/>
          <p:cNvSpPr/>
          <p:nvPr/>
        </p:nvSpPr>
        <p:spPr>
          <a:xfrm>
            <a:off x="1056680" y="3321487"/>
            <a:ext cx="170140" cy="370284"/>
          </a:xfrm>
          <a:prstGeom prst="rect">
            <a:avLst/>
          </a:prstGeom>
          <a:noFill/>
          <a:ln/>
        </p:spPr>
        <p:txBody>
          <a:bodyPr wrap="none" rtlCol="0" anchor="t"/>
          <a:lstStyle/>
          <a:p>
            <a:pPr marL="0" indent="0" algn="ctr">
              <a:lnSpc>
                <a:spcPts val="2916"/>
              </a:lnSpc>
              <a:buNone/>
            </a:pPr>
            <a:r>
              <a:rPr lang="en-US" sz="2916" b="1" kern="0" spc="-87" dirty="0">
                <a:solidFill>
                  <a:srgbClr val="272525"/>
                </a:solidFill>
                <a:latin typeface="Inter" pitchFamily="34" charset="0"/>
                <a:ea typeface="Inter" pitchFamily="34" charset="-122"/>
                <a:cs typeface="Inter" pitchFamily="34" charset="-120"/>
              </a:rPr>
              <a:t>1</a:t>
            </a:r>
            <a:endParaRPr lang="en-US" sz="2916" dirty="0"/>
          </a:p>
        </p:txBody>
      </p:sp>
      <p:sp>
        <p:nvSpPr>
          <p:cNvPr id="8" name="Text 5"/>
          <p:cNvSpPr/>
          <p:nvPr/>
        </p:nvSpPr>
        <p:spPr>
          <a:xfrm>
            <a:off x="1666280" y="3228975"/>
            <a:ext cx="3696772" cy="771525"/>
          </a:xfrm>
          <a:prstGeom prst="rect">
            <a:avLst/>
          </a:prstGeom>
          <a:noFill/>
          <a:ln/>
        </p:spPr>
        <p:txBody>
          <a:bodyPr wrap="squar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Understand Data Structure</a:t>
            </a:r>
            <a:endParaRPr lang="en-US" sz="2430" dirty="0"/>
          </a:p>
        </p:txBody>
      </p:sp>
      <p:sp>
        <p:nvSpPr>
          <p:cNvPr id="9" name="Text 6"/>
          <p:cNvSpPr/>
          <p:nvPr/>
        </p:nvSpPr>
        <p:spPr>
          <a:xfrm>
            <a:off x="1666280" y="4148614"/>
            <a:ext cx="3696772"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Examine the schema of the hotel reservation dataset, including tables, fields, and relationships.</a:t>
            </a:r>
            <a:endParaRPr lang="en-US" sz="1944" dirty="0"/>
          </a:p>
        </p:txBody>
      </p:sp>
      <p:sp>
        <p:nvSpPr>
          <p:cNvPr id="10" name="Shape 7"/>
          <p:cNvSpPr/>
          <p:nvPr/>
        </p:nvSpPr>
        <p:spPr>
          <a:xfrm>
            <a:off x="5609868" y="3228975"/>
            <a:ext cx="555427" cy="555427"/>
          </a:xfrm>
          <a:prstGeom prst="roundRect">
            <a:avLst>
              <a:gd name="adj" fmla="val 20003"/>
            </a:avLst>
          </a:prstGeom>
          <a:solidFill>
            <a:srgbClr val="DADBF1"/>
          </a:solidFill>
          <a:ln w="15240">
            <a:solidFill>
              <a:srgbClr val="C0C1D7"/>
            </a:solidFill>
            <a:prstDash val="solid"/>
          </a:ln>
        </p:spPr>
      </p:sp>
      <p:sp>
        <p:nvSpPr>
          <p:cNvPr id="11" name="Text 8"/>
          <p:cNvSpPr/>
          <p:nvPr/>
        </p:nvSpPr>
        <p:spPr>
          <a:xfrm>
            <a:off x="5776436" y="3321487"/>
            <a:ext cx="222171" cy="370284"/>
          </a:xfrm>
          <a:prstGeom prst="rect">
            <a:avLst/>
          </a:prstGeom>
          <a:noFill/>
          <a:ln/>
        </p:spPr>
        <p:txBody>
          <a:bodyPr wrap="none" rtlCol="0" anchor="t"/>
          <a:lstStyle/>
          <a:p>
            <a:pPr marL="0" indent="0" algn="ctr">
              <a:lnSpc>
                <a:spcPts val="2916"/>
              </a:lnSpc>
              <a:buNone/>
            </a:pPr>
            <a:r>
              <a:rPr lang="en-US" sz="2916" b="1" kern="0" spc="-87" dirty="0">
                <a:solidFill>
                  <a:srgbClr val="272525"/>
                </a:solidFill>
                <a:latin typeface="Inter" pitchFamily="34" charset="0"/>
                <a:ea typeface="Inter" pitchFamily="34" charset="-122"/>
                <a:cs typeface="Inter" pitchFamily="34" charset="-120"/>
              </a:rPr>
              <a:t>2</a:t>
            </a:r>
            <a:endParaRPr lang="en-US" sz="2916" dirty="0"/>
          </a:p>
        </p:txBody>
      </p:sp>
      <p:sp>
        <p:nvSpPr>
          <p:cNvPr id="12" name="Text 9"/>
          <p:cNvSpPr/>
          <p:nvPr/>
        </p:nvSpPr>
        <p:spPr>
          <a:xfrm>
            <a:off x="6412111" y="3228975"/>
            <a:ext cx="3086100"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Identify Key Variables</a:t>
            </a:r>
            <a:endParaRPr lang="en-US" sz="2430" dirty="0"/>
          </a:p>
        </p:txBody>
      </p:sp>
      <p:sp>
        <p:nvSpPr>
          <p:cNvPr id="13" name="Text 10"/>
          <p:cNvSpPr/>
          <p:nvPr/>
        </p:nvSpPr>
        <p:spPr>
          <a:xfrm>
            <a:off x="6412111" y="3762851"/>
            <a:ext cx="3696772"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Pinpoint the most important factors that influence hotel reservations, such as room type, booking date.</a:t>
            </a:r>
            <a:endParaRPr lang="en-US" sz="1944" dirty="0"/>
          </a:p>
        </p:txBody>
      </p:sp>
      <p:sp>
        <p:nvSpPr>
          <p:cNvPr id="14" name="Shape 11"/>
          <p:cNvSpPr/>
          <p:nvPr/>
        </p:nvSpPr>
        <p:spPr>
          <a:xfrm>
            <a:off x="864037" y="5867519"/>
            <a:ext cx="555427" cy="555427"/>
          </a:xfrm>
          <a:prstGeom prst="roundRect">
            <a:avLst>
              <a:gd name="adj" fmla="val 20003"/>
            </a:avLst>
          </a:prstGeom>
          <a:solidFill>
            <a:srgbClr val="DADBF1"/>
          </a:solidFill>
          <a:ln w="15240">
            <a:solidFill>
              <a:srgbClr val="C0C1D7"/>
            </a:solidFill>
            <a:prstDash val="solid"/>
          </a:ln>
        </p:spPr>
      </p:sp>
      <p:sp>
        <p:nvSpPr>
          <p:cNvPr id="15" name="Text 12"/>
          <p:cNvSpPr/>
          <p:nvPr/>
        </p:nvSpPr>
        <p:spPr>
          <a:xfrm>
            <a:off x="1025128" y="5960031"/>
            <a:ext cx="233124" cy="370284"/>
          </a:xfrm>
          <a:prstGeom prst="rect">
            <a:avLst/>
          </a:prstGeom>
          <a:noFill/>
          <a:ln/>
        </p:spPr>
        <p:txBody>
          <a:bodyPr wrap="none" rtlCol="0" anchor="t"/>
          <a:lstStyle/>
          <a:p>
            <a:pPr marL="0" indent="0" algn="ctr">
              <a:lnSpc>
                <a:spcPts val="2916"/>
              </a:lnSpc>
              <a:buNone/>
            </a:pPr>
            <a:r>
              <a:rPr lang="en-US" sz="2916" b="1" kern="0" spc="-87" dirty="0">
                <a:solidFill>
                  <a:srgbClr val="272525"/>
                </a:solidFill>
                <a:latin typeface="Inter" pitchFamily="34" charset="0"/>
                <a:ea typeface="Inter" pitchFamily="34" charset="-122"/>
                <a:cs typeface="Inter" pitchFamily="34" charset="-120"/>
              </a:rPr>
              <a:t>3</a:t>
            </a:r>
            <a:endParaRPr lang="en-US" sz="2916" dirty="0"/>
          </a:p>
        </p:txBody>
      </p:sp>
      <p:sp>
        <p:nvSpPr>
          <p:cNvPr id="16" name="Text 13"/>
          <p:cNvSpPr/>
          <p:nvPr/>
        </p:nvSpPr>
        <p:spPr>
          <a:xfrm>
            <a:off x="1666280" y="5867519"/>
            <a:ext cx="3753326" cy="385763"/>
          </a:xfrm>
          <a:prstGeom prst="rect">
            <a:avLst/>
          </a:prstGeom>
          <a:noFill/>
          <a:ln/>
        </p:spPr>
        <p:txBody>
          <a:bodyPr wrap="none" rtlCol="0" anchor="t"/>
          <a:lstStyle/>
          <a:p>
            <a:pPr marL="0" indent="0">
              <a:lnSpc>
                <a:spcPts val="3038"/>
              </a:lnSpc>
              <a:buNone/>
            </a:pPr>
            <a:r>
              <a:rPr lang="en-US" sz="2430" b="1" kern="0" spc="-73" dirty="0">
                <a:solidFill>
                  <a:srgbClr val="272525"/>
                </a:solidFill>
                <a:latin typeface="Inter" pitchFamily="34" charset="0"/>
                <a:ea typeface="Inter" pitchFamily="34" charset="-122"/>
                <a:cs typeface="Inter" pitchFamily="34" charset="-120"/>
              </a:rPr>
              <a:t>Detect Data Quality Issues</a:t>
            </a:r>
            <a:endParaRPr lang="en-US" sz="2430" dirty="0"/>
          </a:p>
        </p:txBody>
      </p:sp>
      <p:sp>
        <p:nvSpPr>
          <p:cNvPr id="17" name="Text 14"/>
          <p:cNvSpPr/>
          <p:nvPr/>
        </p:nvSpPr>
        <p:spPr>
          <a:xfrm>
            <a:off x="1666280" y="6401395"/>
            <a:ext cx="8442484"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Assess the completeness, accuracy, and consistency of the data to ensure reliable analysis.</a:t>
            </a:r>
            <a:endParaRPr lang="en-US" sz="1944"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476178"/>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476178"/>
          </a:xfrm>
          <a:prstGeom prst="rect">
            <a:avLst/>
          </a:prstGeom>
        </p:spPr>
      </p:pic>
      <p:sp>
        <p:nvSpPr>
          <p:cNvPr id="5" name="Shape 2"/>
          <p:cNvSpPr/>
          <p:nvPr/>
        </p:nvSpPr>
        <p:spPr>
          <a:xfrm>
            <a:off x="0" y="0"/>
            <a:ext cx="14630400" cy="8476178"/>
          </a:xfrm>
          <a:prstGeom prst="roundRect">
            <a:avLst>
              <a:gd name="adj" fmla="val 1835"/>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2594967" y="475178"/>
            <a:ext cx="4320540" cy="540068"/>
          </a:xfrm>
          <a:prstGeom prst="rect">
            <a:avLst/>
          </a:prstGeom>
          <a:noFill/>
          <a:ln/>
        </p:spPr>
        <p:txBody>
          <a:bodyPr wrap="none" rtlCol="0" anchor="t"/>
          <a:lstStyle/>
          <a:p>
            <a:pPr marL="0" indent="0">
              <a:lnSpc>
                <a:spcPts val="4253"/>
              </a:lnSpc>
              <a:buNone/>
            </a:pPr>
            <a:r>
              <a:rPr lang="en-US" sz="3402" b="1" u="sng" kern="0" spc="-102" dirty="0">
                <a:solidFill>
                  <a:srgbClr val="000000"/>
                </a:solidFill>
                <a:latin typeface="Inter" pitchFamily="34" charset="0"/>
                <a:ea typeface="Inter" pitchFamily="34" charset="-122"/>
                <a:cs typeface="Inter" pitchFamily="34" charset="-120"/>
              </a:rPr>
              <a:t>Dataset Details: </a:t>
            </a:r>
            <a:endParaRPr lang="en-US" sz="3402" dirty="0"/>
          </a:p>
        </p:txBody>
      </p:sp>
      <p:sp>
        <p:nvSpPr>
          <p:cNvPr id="7" name="Text 4"/>
          <p:cNvSpPr/>
          <p:nvPr/>
        </p:nvSpPr>
        <p:spPr>
          <a:xfrm>
            <a:off x="2594967" y="1274445"/>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The dataset includes the following columns: </a:t>
            </a:r>
            <a:endParaRPr lang="en-US" sz="1361" dirty="0"/>
          </a:p>
        </p:txBody>
      </p:sp>
      <p:sp>
        <p:nvSpPr>
          <p:cNvPr id="8" name="Text 5"/>
          <p:cNvSpPr/>
          <p:nvPr/>
        </p:nvSpPr>
        <p:spPr>
          <a:xfrm>
            <a:off x="2594967" y="1745337"/>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Booking_ID : A unique identifier for each hotel reservation.</a:t>
            </a:r>
            <a:endParaRPr lang="en-US" sz="1361" dirty="0"/>
          </a:p>
        </p:txBody>
      </p:sp>
      <p:sp>
        <p:nvSpPr>
          <p:cNvPr id="9" name="Text 6"/>
          <p:cNvSpPr/>
          <p:nvPr/>
        </p:nvSpPr>
        <p:spPr>
          <a:xfrm>
            <a:off x="2594967" y="2216229"/>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 no_of_adults: The number of adults in the reservation. </a:t>
            </a:r>
            <a:endParaRPr lang="en-US" sz="1361" dirty="0"/>
          </a:p>
        </p:txBody>
      </p:sp>
      <p:sp>
        <p:nvSpPr>
          <p:cNvPr id="10" name="Text 7"/>
          <p:cNvSpPr/>
          <p:nvPr/>
        </p:nvSpPr>
        <p:spPr>
          <a:xfrm>
            <a:off x="2594967" y="2687122"/>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no_of_children: The number of children in the reservation. </a:t>
            </a:r>
            <a:endParaRPr lang="en-US" sz="1361" dirty="0"/>
          </a:p>
        </p:txBody>
      </p:sp>
      <p:sp>
        <p:nvSpPr>
          <p:cNvPr id="11" name="Text 8"/>
          <p:cNvSpPr/>
          <p:nvPr/>
        </p:nvSpPr>
        <p:spPr>
          <a:xfrm>
            <a:off x="2594967" y="3158014"/>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no_of_weekend_nights: The number of nights in the reservation that fall on weekends. </a:t>
            </a:r>
            <a:endParaRPr lang="en-US" sz="1361" dirty="0"/>
          </a:p>
        </p:txBody>
      </p:sp>
      <p:sp>
        <p:nvSpPr>
          <p:cNvPr id="12" name="Text 9"/>
          <p:cNvSpPr/>
          <p:nvPr/>
        </p:nvSpPr>
        <p:spPr>
          <a:xfrm>
            <a:off x="2594967" y="3628906"/>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no_of_week_nights: The number of nights in the reservation that fall on weekdays.</a:t>
            </a:r>
            <a:endParaRPr lang="en-US" sz="1361" dirty="0"/>
          </a:p>
        </p:txBody>
      </p:sp>
      <p:sp>
        <p:nvSpPr>
          <p:cNvPr id="13" name="Text 10"/>
          <p:cNvSpPr/>
          <p:nvPr/>
        </p:nvSpPr>
        <p:spPr>
          <a:xfrm>
            <a:off x="2594967" y="4099798"/>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type_of_meal_plan: The meal plan chosen by the guests. </a:t>
            </a:r>
            <a:endParaRPr lang="en-US" sz="1361" dirty="0"/>
          </a:p>
        </p:txBody>
      </p:sp>
      <p:sp>
        <p:nvSpPr>
          <p:cNvPr id="14" name="Text 11"/>
          <p:cNvSpPr/>
          <p:nvPr/>
        </p:nvSpPr>
        <p:spPr>
          <a:xfrm>
            <a:off x="2594967" y="4570690"/>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room_type_reserved: The type of room reserved by the guests. </a:t>
            </a:r>
            <a:endParaRPr lang="en-US" sz="1361" dirty="0"/>
          </a:p>
        </p:txBody>
      </p:sp>
      <p:sp>
        <p:nvSpPr>
          <p:cNvPr id="15" name="Text 12"/>
          <p:cNvSpPr/>
          <p:nvPr/>
        </p:nvSpPr>
        <p:spPr>
          <a:xfrm>
            <a:off x="2594967" y="5041583"/>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lead_time: The number of days between booking and arrival. </a:t>
            </a:r>
            <a:endParaRPr lang="en-US" sz="1361" dirty="0"/>
          </a:p>
        </p:txBody>
      </p:sp>
      <p:sp>
        <p:nvSpPr>
          <p:cNvPr id="16" name="Text 13"/>
          <p:cNvSpPr/>
          <p:nvPr/>
        </p:nvSpPr>
        <p:spPr>
          <a:xfrm>
            <a:off x="2594967" y="5512475"/>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arrival_date: The date of arrival. </a:t>
            </a:r>
            <a:endParaRPr lang="en-US" sz="1361" dirty="0"/>
          </a:p>
        </p:txBody>
      </p:sp>
      <p:sp>
        <p:nvSpPr>
          <p:cNvPr id="17" name="Text 14"/>
          <p:cNvSpPr/>
          <p:nvPr/>
        </p:nvSpPr>
        <p:spPr>
          <a:xfrm>
            <a:off x="2594967" y="5983367"/>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market_segment_type: The market segment to which the reservation belongs.</a:t>
            </a:r>
            <a:endParaRPr lang="en-US" sz="1361" dirty="0"/>
          </a:p>
        </p:txBody>
      </p:sp>
      <p:sp>
        <p:nvSpPr>
          <p:cNvPr id="18" name="Text 15"/>
          <p:cNvSpPr/>
          <p:nvPr/>
        </p:nvSpPr>
        <p:spPr>
          <a:xfrm>
            <a:off x="2594967" y="6454259"/>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avg_price_per_room: The average price per room in the reservation.</a:t>
            </a:r>
            <a:endParaRPr lang="en-US" sz="1361" dirty="0"/>
          </a:p>
        </p:txBody>
      </p:sp>
      <p:sp>
        <p:nvSpPr>
          <p:cNvPr id="19" name="Text 16"/>
          <p:cNvSpPr/>
          <p:nvPr/>
        </p:nvSpPr>
        <p:spPr>
          <a:xfrm>
            <a:off x="2594967" y="6925151"/>
            <a:ext cx="9440347"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booking_status: The status of the booking.</a:t>
            </a:r>
            <a:endParaRPr lang="en-US" sz="1361" dirty="0"/>
          </a:p>
        </p:txBody>
      </p:sp>
      <p:sp>
        <p:nvSpPr>
          <p:cNvPr id="20" name="Text 17"/>
          <p:cNvSpPr/>
          <p:nvPr/>
        </p:nvSpPr>
        <p:spPr>
          <a:xfrm>
            <a:off x="2594967" y="7460933"/>
            <a:ext cx="4320540" cy="540068"/>
          </a:xfrm>
          <a:prstGeom prst="rect">
            <a:avLst/>
          </a:prstGeom>
          <a:noFill/>
          <a:ln/>
        </p:spPr>
        <p:txBody>
          <a:bodyPr wrap="none" rtlCol="0" anchor="t"/>
          <a:lstStyle/>
          <a:p>
            <a:pPr marL="0" indent="0">
              <a:lnSpc>
                <a:spcPts val="4253"/>
              </a:lnSpc>
              <a:buNone/>
            </a:pPr>
            <a:endParaRPr lang="en-US" sz="3402"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1953"/>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2437328" y="492562"/>
            <a:ext cx="5607487" cy="558046"/>
          </a:xfrm>
          <a:prstGeom prst="rect">
            <a:avLst/>
          </a:prstGeom>
          <a:noFill/>
          <a:ln/>
        </p:spPr>
        <p:txBody>
          <a:bodyPr wrap="none" rtlCol="0" anchor="t"/>
          <a:lstStyle/>
          <a:p>
            <a:pPr marL="0" indent="0">
              <a:lnSpc>
                <a:spcPts val="4395"/>
              </a:lnSpc>
              <a:buNone/>
            </a:pPr>
            <a:r>
              <a:rPr lang="en-US" sz="3516" b="1" kern="0" spc="-105" dirty="0">
                <a:solidFill>
                  <a:srgbClr val="000000"/>
                </a:solidFill>
                <a:latin typeface="Inter" pitchFamily="34" charset="0"/>
                <a:ea typeface="Inter" pitchFamily="34" charset="-122"/>
                <a:cs typeface="Inter" pitchFamily="34" charset="-120"/>
              </a:rPr>
              <a:t> Analyse dataset using SQL</a:t>
            </a:r>
            <a:endParaRPr lang="en-US" sz="3516" dirty="0"/>
          </a:p>
        </p:txBody>
      </p:sp>
      <p:sp>
        <p:nvSpPr>
          <p:cNvPr id="7" name="Text 4"/>
          <p:cNvSpPr/>
          <p:nvPr/>
        </p:nvSpPr>
        <p:spPr>
          <a:xfrm>
            <a:off x="2437328" y="1318379"/>
            <a:ext cx="9755624" cy="285750"/>
          </a:xfrm>
          <a:prstGeom prst="rect">
            <a:avLst/>
          </a:prstGeom>
          <a:noFill/>
          <a:ln/>
        </p:spPr>
        <p:txBody>
          <a:bodyPr wrap="none" rtlCol="0" anchor="t"/>
          <a:lstStyle/>
          <a:p>
            <a:pPr marL="0" indent="0">
              <a:lnSpc>
                <a:spcPts val="2250"/>
              </a:lnSpc>
              <a:buNone/>
            </a:pPr>
            <a:r>
              <a:rPr lang="en-US" sz="1406" kern="0" spc="-28" dirty="0">
                <a:solidFill>
                  <a:srgbClr val="272525"/>
                </a:solidFill>
                <a:latin typeface="Inter" pitchFamily="34" charset="0"/>
                <a:ea typeface="Inter" pitchFamily="34" charset="-122"/>
                <a:cs typeface="Inter" pitchFamily="34" charset="-120"/>
              </a:rPr>
              <a:t>Tasked with analysing this hotel reservation dataset using SQL. </a:t>
            </a:r>
            <a:endParaRPr lang="en-US" sz="1406" dirty="0"/>
          </a:p>
        </p:txBody>
      </p:sp>
      <p:sp>
        <p:nvSpPr>
          <p:cNvPr id="8" name="Text 5"/>
          <p:cNvSpPr/>
          <p:nvPr/>
        </p:nvSpPr>
        <p:spPr>
          <a:xfrm>
            <a:off x="2437328" y="1804988"/>
            <a:ext cx="9755624" cy="285750"/>
          </a:xfrm>
          <a:prstGeom prst="rect">
            <a:avLst/>
          </a:prstGeom>
          <a:noFill/>
          <a:ln/>
        </p:spPr>
        <p:txBody>
          <a:bodyPr wrap="none" rtlCol="0" anchor="t"/>
          <a:lstStyle/>
          <a:p>
            <a:pPr marL="0" indent="0">
              <a:lnSpc>
                <a:spcPts val="2250"/>
              </a:lnSpc>
              <a:buNone/>
            </a:pPr>
            <a:r>
              <a:rPr lang="en-US" sz="1406" kern="0" spc="-28" dirty="0">
                <a:solidFill>
                  <a:srgbClr val="272525"/>
                </a:solidFill>
                <a:latin typeface="Inter" pitchFamily="34" charset="0"/>
                <a:ea typeface="Inter" pitchFamily="34" charset="-122"/>
                <a:cs typeface="Inter" pitchFamily="34" charset="-120"/>
              </a:rPr>
              <a:t>Here are 15 questions, to write SQL queries to gain insights:</a:t>
            </a:r>
            <a:endParaRPr lang="en-US" sz="1406" dirty="0"/>
          </a:p>
        </p:txBody>
      </p:sp>
      <p:sp>
        <p:nvSpPr>
          <p:cNvPr id="9" name="Text 6"/>
          <p:cNvSpPr/>
          <p:nvPr/>
        </p:nvSpPr>
        <p:spPr>
          <a:xfrm>
            <a:off x="2722959" y="2291596"/>
            <a:ext cx="9469993" cy="285750"/>
          </a:xfrm>
          <a:prstGeom prst="rect">
            <a:avLst/>
          </a:prstGeom>
          <a:noFill/>
          <a:ln/>
        </p:spPr>
        <p:txBody>
          <a:bodyPr wrap="none" rtlCol="0" anchor="t"/>
          <a:lstStyle/>
          <a:p>
            <a:pPr marL="342900" indent="-342900" algn="l">
              <a:lnSpc>
                <a:spcPts val="2250"/>
              </a:lnSpc>
              <a:buSzPct val="100000"/>
              <a:buFont typeface="+mj-lt"/>
              <a:buAutoNum type="arabicPeriod"/>
            </a:pPr>
            <a:r>
              <a:rPr lang="en-US" sz="1406" kern="0" spc="-28" dirty="0">
                <a:solidFill>
                  <a:srgbClr val="272525"/>
                </a:solidFill>
                <a:latin typeface="Inter" pitchFamily="34" charset="0"/>
                <a:ea typeface="Inter" pitchFamily="34" charset="-122"/>
                <a:cs typeface="Inter" pitchFamily="34" charset="-120"/>
              </a:rPr>
              <a:t>What is the total number of reservations in the dataset?</a:t>
            </a:r>
            <a:endParaRPr lang="en-US" sz="1406" dirty="0"/>
          </a:p>
        </p:txBody>
      </p:sp>
      <p:sp>
        <p:nvSpPr>
          <p:cNvPr id="10" name="Text 7"/>
          <p:cNvSpPr/>
          <p:nvPr/>
        </p:nvSpPr>
        <p:spPr>
          <a:xfrm>
            <a:off x="2722959" y="2639735"/>
            <a:ext cx="9469993" cy="285750"/>
          </a:xfrm>
          <a:prstGeom prst="rect">
            <a:avLst/>
          </a:prstGeom>
          <a:noFill/>
          <a:ln/>
        </p:spPr>
        <p:txBody>
          <a:bodyPr wrap="none" rtlCol="0" anchor="t"/>
          <a:lstStyle/>
          <a:p>
            <a:pPr marL="342900" indent="-342900" algn="l">
              <a:lnSpc>
                <a:spcPts val="2250"/>
              </a:lnSpc>
              <a:buSzPct val="100000"/>
              <a:buFont typeface="+mj-lt"/>
              <a:buAutoNum type="arabicPeriod" startAt="2"/>
            </a:pPr>
            <a:r>
              <a:rPr lang="en-US" sz="1406" kern="0" spc="-28" dirty="0">
                <a:solidFill>
                  <a:srgbClr val="272525"/>
                </a:solidFill>
                <a:latin typeface="Inter" pitchFamily="34" charset="0"/>
                <a:ea typeface="Inter" pitchFamily="34" charset="-122"/>
                <a:cs typeface="Inter" pitchFamily="34" charset="-120"/>
              </a:rPr>
              <a:t>Which meal plan is the most popular among guests?</a:t>
            </a:r>
            <a:endParaRPr lang="en-US" sz="1406" dirty="0"/>
          </a:p>
        </p:txBody>
      </p:sp>
      <p:sp>
        <p:nvSpPr>
          <p:cNvPr id="11" name="Text 8"/>
          <p:cNvSpPr/>
          <p:nvPr/>
        </p:nvSpPr>
        <p:spPr>
          <a:xfrm>
            <a:off x="2722959" y="2987873"/>
            <a:ext cx="9469993" cy="285750"/>
          </a:xfrm>
          <a:prstGeom prst="rect">
            <a:avLst/>
          </a:prstGeom>
          <a:noFill/>
          <a:ln/>
        </p:spPr>
        <p:txBody>
          <a:bodyPr wrap="none" rtlCol="0" anchor="t"/>
          <a:lstStyle/>
          <a:p>
            <a:pPr marL="342900" indent="-342900" algn="l">
              <a:lnSpc>
                <a:spcPts val="2250"/>
              </a:lnSpc>
              <a:buSzPct val="100000"/>
              <a:buFont typeface="+mj-lt"/>
              <a:buAutoNum type="arabicPeriod" startAt="3"/>
            </a:pPr>
            <a:r>
              <a:rPr lang="en-US" sz="1406" kern="0" spc="-28" dirty="0">
                <a:solidFill>
                  <a:srgbClr val="272525"/>
                </a:solidFill>
                <a:latin typeface="Inter" pitchFamily="34" charset="0"/>
                <a:ea typeface="Inter" pitchFamily="34" charset="-122"/>
                <a:cs typeface="Inter" pitchFamily="34" charset="-120"/>
              </a:rPr>
              <a:t>What is the average price per room for reservations involving children?</a:t>
            </a:r>
            <a:endParaRPr lang="en-US" sz="1406" dirty="0"/>
          </a:p>
        </p:txBody>
      </p:sp>
      <p:sp>
        <p:nvSpPr>
          <p:cNvPr id="12" name="Text 9"/>
          <p:cNvSpPr/>
          <p:nvPr/>
        </p:nvSpPr>
        <p:spPr>
          <a:xfrm>
            <a:off x="2722959" y="3336012"/>
            <a:ext cx="9469993" cy="285750"/>
          </a:xfrm>
          <a:prstGeom prst="rect">
            <a:avLst/>
          </a:prstGeom>
          <a:noFill/>
          <a:ln/>
        </p:spPr>
        <p:txBody>
          <a:bodyPr wrap="none" rtlCol="0" anchor="t"/>
          <a:lstStyle/>
          <a:p>
            <a:pPr marL="342900" indent="-342900" algn="l">
              <a:lnSpc>
                <a:spcPts val="2250"/>
              </a:lnSpc>
              <a:buSzPct val="100000"/>
              <a:buFont typeface="+mj-lt"/>
              <a:buAutoNum type="arabicPeriod" startAt="4"/>
            </a:pPr>
            <a:r>
              <a:rPr lang="en-US" sz="1406" kern="0" spc="-28" dirty="0">
                <a:solidFill>
                  <a:srgbClr val="272525"/>
                </a:solidFill>
                <a:latin typeface="Inter" pitchFamily="34" charset="0"/>
                <a:ea typeface="Inter" pitchFamily="34" charset="-122"/>
                <a:cs typeface="Inter" pitchFamily="34" charset="-120"/>
              </a:rPr>
              <a:t>How many reservations were made for the year 20XX (replace XX with the desired year)?</a:t>
            </a:r>
            <a:endParaRPr lang="en-US" sz="1406" dirty="0"/>
          </a:p>
        </p:txBody>
      </p:sp>
      <p:sp>
        <p:nvSpPr>
          <p:cNvPr id="13" name="Text 10"/>
          <p:cNvSpPr/>
          <p:nvPr/>
        </p:nvSpPr>
        <p:spPr>
          <a:xfrm>
            <a:off x="2722959" y="3684151"/>
            <a:ext cx="9469993" cy="285750"/>
          </a:xfrm>
          <a:prstGeom prst="rect">
            <a:avLst/>
          </a:prstGeom>
          <a:noFill/>
          <a:ln/>
        </p:spPr>
        <p:txBody>
          <a:bodyPr wrap="none" rtlCol="0" anchor="t"/>
          <a:lstStyle/>
          <a:p>
            <a:pPr marL="342900" indent="-342900" algn="l">
              <a:lnSpc>
                <a:spcPts val="2250"/>
              </a:lnSpc>
              <a:buSzPct val="100000"/>
              <a:buFont typeface="+mj-lt"/>
              <a:buAutoNum type="arabicPeriod" startAt="5"/>
            </a:pPr>
            <a:r>
              <a:rPr lang="en-US" sz="1406" kern="0" spc="-28" dirty="0">
                <a:solidFill>
                  <a:srgbClr val="272525"/>
                </a:solidFill>
                <a:latin typeface="Inter" pitchFamily="34" charset="0"/>
                <a:ea typeface="Inter" pitchFamily="34" charset="-122"/>
                <a:cs typeface="Inter" pitchFamily="34" charset="-120"/>
              </a:rPr>
              <a:t>What is the most commonly booked room type?</a:t>
            </a:r>
            <a:endParaRPr lang="en-US" sz="1406" dirty="0"/>
          </a:p>
        </p:txBody>
      </p:sp>
      <p:sp>
        <p:nvSpPr>
          <p:cNvPr id="14" name="Text 11"/>
          <p:cNvSpPr/>
          <p:nvPr/>
        </p:nvSpPr>
        <p:spPr>
          <a:xfrm>
            <a:off x="2722959" y="4032290"/>
            <a:ext cx="9469993" cy="285750"/>
          </a:xfrm>
          <a:prstGeom prst="rect">
            <a:avLst/>
          </a:prstGeom>
          <a:noFill/>
          <a:ln/>
        </p:spPr>
        <p:txBody>
          <a:bodyPr wrap="none" rtlCol="0" anchor="t"/>
          <a:lstStyle/>
          <a:p>
            <a:pPr marL="342900" indent="-342900" algn="l">
              <a:lnSpc>
                <a:spcPts val="2250"/>
              </a:lnSpc>
              <a:buSzPct val="100000"/>
              <a:buFont typeface="+mj-lt"/>
              <a:buAutoNum type="arabicPeriod" startAt="6"/>
            </a:pPr>
            <a:r>
              <a:rPr lang="en-US" sz="1406" kern="0" spc="-28" dirty="0">
                <a:solidFill>
                  <a:srgbClr val="272525"/>
                </a:solidFill>
                <a:latin typeface="Inter" pitchFamily="34" charset="0"/>
                <a:ea typeface="Inter" pitchFamily="34" charset="-122"/>
                <a:cs typeface="Inter" pitchFamily="34" charset="-120"/>
              </a:rPr>
              <a:t>How many reservations fall on a weekend (no_of_weekend_nights &gt; 0)?</a:t>
            </a:r>
            <a:endParaRPr lang="en-US" sz="1406" dirty="0"/>
          </a:p>
        </p:txBody>
      </p:sp>
      <p:sp>
        <p:nvSpPr>
          <p:cNvPr id="15" name="Text 12"/>
          <p:cNvSpPr/>
          <p:nvPr/>
        </p:nvSpPr>
        <p:spPr>
          <a:xfrm>
            <a:off x="2722959" y="4380428"/>
            <a:ext cx="9469993" cy="285750"/>
          </a:xfrm>
          <a:prstGeom prst="rect">
            <a:avLst/>
          </a:prstGeom>
          <a:noFill/>
          <a:ln/>
        </p:spPr>
        <p:txBody>
          <a:bodyPr wrap="none" rtlCol="0" anchor="t"/>
          <a:lstStyle/>
          <a:p>
            <a:pPr marL="342900" indent="-342900" algn="l">
              <a:lnSpc>
                <a:spcPts val="2250"/>
              </a:lnSpc>
              <a:buSzPct val="100000"/>
              <a:buFont typeface="+mj-lt"/>
              <a:buAutoNum type="arabicPeriod" startAt="7"/>
            </a:pPr>
            <a:r>
              <a:rPr lang="en-US" sz="1406" kern="0" spc="-28" dirty="0">
                <a:solidFill>
                  <a:srgbClr val="272525"/>
                </a:solidFill>
                <a:latin typeface="Inter" pitchFamily="34" charset="0"/>
                <a:ea typeface="Inter" pitchFamily="34" charset="-122"/>
                <a:cs typeface="Inter" pitchFamily="34" charset="-120"/>
              </a:rPr>
              <a:t>What is the highest and lowest lead time for reservations?</a:t>
            </a:r>
            <a:endParaRPr lang="en-US" sz="1406" dirty="0"/>
          </a:p>
        </p:txBody>
      </p:sp>
      <p:sp>
        <p:nvSpPr>
          <p:cNvPr id="16" name="Text 13"/>
          <p:cNvSpPr/>
          <p:nvPr/>
        </p:nvSpPr>
        <p:spPr>
          <a:xfrm>
            <a:off x="2722959" y="4728567"/>
            <a:ext cx="9469993" cy="285750"/>
          </a:xfrm>
          <a:prstGeom prst="rect">
            <a:avLst/>
          </a:prstGeom>
          <a:noFill/>
          <a:ln/>
        </p:spPr>
        <p:txBody>
          <a:bodyPr wrap="none" rtlCol="0" anchor="t"/>
          <a:lstStyle/>
          <a:p>
            <a:pPr marL="342900" indent="-342900" algn="l">
              <a:lnSpc>
                <a:spcPts val="2250"/>
              </a:lnSpc>
              <a:buSzPct val="100000"/>
              <a:buFont typeface="+mj-lt"/>
              <a:buAutoNum type="arabicPeriod" startAt="8"/>
            </a:pPr>
            <a:r>
              <a:rPr lang="en-US" sz="1406" kern="0" spc="-28" dirty="0">
                <a:solidFill>
                  <a:srgbClr val="272525"/>
                </a:solidFill>
                <a:latin typeface="Inter" pitchFamily="34" charset="0"/>
                <a:ea typeface="Inter" pitchFamily="34" charset="-122"/>
                <a:cs typeface="Inter" pitchFamily="34" charset="-120"/>
              </a:rPr>
              <a:t>What is the most common market segment type for reservations?</a:t>
            </a:r>
            <a:endParaRPr lang="en-US" sz="1406" dirty="0"/>
          </a:p>
        </p:txBody>
      </p:sp>
      <p:sp>
        <p:nvSpPr>
          <p:cNvPr id="17" name="Text 14"/>
          <p:cNvSpPr/>
          <p:nvPr/>
        </p:nvSpPr>
        <p:spPr>
          <a:xfrm>
            <a:off x="2722959" y="5076706"/>
            <a:ext cx="9469993" cy="285750"/>
          </a:xfrm>
          <a:prstGeom prst="rect">
            <a:avLst/>
          </a:prstGeom>
          <a:noFill/>
          <a:ln/>
        </p:spPr>
        <p:txBody>
          <a:bodyPr wrap="none" rtlCol="0" anchor="t"/>
          <a:lstStyle/>
          <a:p>
            <a:pPr marL="342900" indent="-342900" algn="l">
              <a:lnSpc>
                <a:spcPts val="2250"/>
              </a:lnSpc>
              <a:buSzPct val="100000"/>
              <a:buFont typeface="+mj-lt"/>
              <a:buAutoNum type="arabicPeriod" startAt="9"/>
            </a:pPr>
            <a:r>
              <a:rPr lang="en-US" sz="1406" kern="0" spc="-28" dirty="0">
                <a:solidFill>
                  <a:srgbClr val="272525"/>
                </a:solidFill>
                <a:latin typeface="Inter" pitchFamily="34" charset="0"/>
                <a:ea typeface="Inter" pitchFamily="34" charset="-122"/>
                <a:cs typeface="Inter" pitchFamily="34" charset="-120"/>
              </a:rPr>
              <a:t>How many reservations have a booking status of "Confirmed"?</a:t>
            </a:r>
            <a:endParaRPr lang="en-US" sz="1406" dirty="0"/>
          </a:p>
        </p:txBody>
      </p:sp>
      <p:sp>
        <p:nvSpPr>
          <p:cNvPr id="18" name="Text 15"/>
          <p:cNvSpPr/>
          <p:nvPr/>
        </p:nvSpPr>
        <p:spPr>
          <a:xfrm>
            <a:off x="2722959" y="5424845"/>
            <a:ext cx="9469993" cy="285750"/>
          </a:xfrm>
          <a:prstGeom prst="rect">
            <a:avLst/>
          </a:prstGeom>
          <a:noFill/>
          <a:ln/>
        </p:spPr>
        <p:txBody>
          <a:bodyPr wrap="none" rtlCol="0" anchor="t"/>
          <a:lstStyle/>
          <a:p>
            <a:pPr marL="342900" indent="-342900" algn="l">
              <a:lnSpc>
                <a:spcPts val="2250"/>
              </a:lnSpc>
              <a:buSzPct val="100000"/>
              <a:buFont typeface="+mj-lt"/>
              <a:buAutoNum type="arabicPeriod" startAt="10"/>
            </a:pPr>
            <a:r>
              <a:rPr lang="en-US" sz="1406" kern="0" spc="-28" dirty="0">
                <a:solidFill>
                  <a:srgbClr val="272525"/>
                </a:solidFill>
                <a:latin typeface="Inter" pitchFamily="34" charset="0"/>
                <a:ea typeface="Inter" pitchFamily="34" charset="-122"/>
                <a:cs typeface="Inter" pitchFamily="34" charset="-120"/>
              </a:rPr>
              <a:t>What is the total number of adults and children across all reservations?</a:t>
            </a:r>
            <a:endParaRPr lang="en-US" sz="1406" dirty="0"/>
          </a:p>
        </p:txBody>
      </p:sp>
      <p:sp>
        <p:nvSpPr>
          <p:cNvPr id="19" name="Text 16"/>
          <p:cNvSpPr/>
          <p:nvPr/>
        </p:nvSpPr>
        <p:spPr>
          <a:xfrm>
            <a:off x="2722959" y="5772983"/>
            <a:ext cx="9469993" cy="285750"/>
          </a:xfrm>
          <a:prstGeom prst="rect">
            <a:avLst/>
          </a:prstGeom>
          <a:noFill/>
          <a:ln/>
        </p:spPr>
        <p:txBody>
          <a:bodyPr wrap="none" rtlCol="0" anchor="t"/>
          <a:lstStyle/>
          <a:p>
            <a:pPr marL="342900" indent="-342900" algn="l">
              <a:lnSpc>
                <a:spcPts val="2250"/>
              </a:lnSpc>
              <a:buSzPct val="100000"/>
              <a:buFont typeface="+mj-lt"/>
              <a:buAutoNum type="arabicPeriod" startAt="11"/>
            </a:pPr>
            <a:r>
              <a:rPr lang="en-US" sz="1406" kern="0" spc="-28" dirty="0">
                <a:solidFill>
                  <a:srgbClr val="272525"/>
                </a:solidFill>
                <a:latin typeface="Inter" pitchFamily="34" charset="0"/>
                <a:ea typeface="Inter" pitchFamily="34" charset="-122"/>
                <a:cs typeface="Inter" pitchFamily="34" charset="-120"/>
              </a:rPr>
              <a:t>What is the average number of weekend nights for reservations involving children?</a:t>
            </a:r>
            <a:endParaRPr lang="en-US" sz="1406" dirty="0"/>
          </a:p>
        </p:txBody>
      </p:sp>
      <p:sp>
        <p:nvSpPr>
          <p:cNvPr id="20" name="Text 17"/>
          <p:cNvSpPr/>
          <p:nvPr/>
        </p:nvSpPr>
        <p:spPr>
          <a:xfrm>
            <a:off x="2722959" y="6121122"/>
            <a:ext cx="9469993" cy="285750"/>
          </a:xfrm>
          <a:prstGeom prst="rect">
            <a:avLst/>
          </a:prstGeom>
          <a:noFill/>
          <a:ln/>
        </p:spPr>
        <p:txBody>
          <a:bodyPr wrap="none" rtlCol="0" anchor="t"/>
          <a:lstStyle/>
          <a:p>
            <a:pPr marL="342900" indent="-342900" algn="l">
              <a:lnSpc>
                <a:spcPts val="2250"/>
              </a:lnSpc>
              <a:buSzPct val="100000"/>
              <a:buFont typeface="+mj-lt"/>
              <a:buAutoNum type="arabicPeriod" startAt="12"/>
            </a:pPr>
            <a:r>
              <a:rPr lang="en-US" sz="1406" kern="0" spc="-28" dirty="0">
                <a:solidFill>
                  <a:srgbClr val="272525"/>
                </a:solidFill>
                <a:latin typeface="Inter" pitchFamily="34" charset="0"/>
                <a:ea typeface="Inter" pitchFamily="34" charset="-122"/>
                <a:cs typeface="Inter" pitchFamily="34" charset="-120"/>
              </a:rPr>
              <a:t>How many reservations were made in each month of the year?</a:t>
            </a:r>
            <a:endParaRPr lang="en-US" sz="1406" dirty="0"/>
          </a:p>
        </p:txBody>
      </p:sp>
      <p:sp>
        <p:nvSpPr>
          <p:cNvPr id="21" name="Text 18"/>
          <p:cNvSpPr/>
          <p:nvPr/>
        </p:nvSpPr>
        <p:spPr>
          <a:xfrm>
            <a:off x="2722959" y="6469261"/>
            <a:ext cx="9469993" cy="285750"/>
          </a:xfrm>
          <a:prstGeom prst="rect">
            <a:avLst/>
          </a:prstGeom>
          <a:noFill/>
          <a:ln/>
        </p:spPr>
        <p:txBody>
          <a:bodyPr wrap="none" rtlCol="0" anchor="t"/>
          <a:lstStyle/>
          <a:p>
            <a:pPr marL="342900" indent="-342900" algn="l">
              <a:lnSpc>
                <a:spcPts val="2250"/>
              </a:lnSpc>
              <a:buSzPct val="100000"/>
              <a:buFont typeface="+mj-lt"/>
              <a:buAutoNum type="arabicPeriod" startAt="13"/>
            </a:pPr>
            <a:r>
              <a:rPr lang="en-US" sz="1406" kern="0" spc="-28" dirty="0">
                <a:solidFill>
                  <a:srgbClr val="272525"/>
                </a:solidFill>
                <a:latin typeface="Inter" pitchFamily="34" charset="0"/>
                <a:ea typeface="Inter" pitchFamily="34" charset="-122"/>
                <a:cs typeface="Inter" pitchFamily="34" charset="-120"/>
              </a:rPr>
              <a:t>What is the average number of nights (both weekend and weekday) spent by guests for each room type?</a:t>
            </a:r>
            <a:endParaRPr lang="en-US" sz="1406" dirty="0"/>
          </a:p>
        </p:txBody>
      </p:sp>
      <p:sp>
        <p:nvSpPr>
          <p:cNvPr id="22" name="Text 19"/>
          <p:cNvSpPr/>
          <p:nvPr/>
        </p:nvSpPr>
        <p:spPr>
          <a:xfrm>
            <a:off x="2722959" y="6817400"/>
            <a:ext cx="9469993" cy="571500"/>
          </a:xfrm>
          <a:prstGeom prst="rect">
            <a:avLst/>
          </a:prstGeom>
          <a:noFill/>
          <a:ln/>
        </p:spPr>
        <p:txBody>
          <a:bodyPr wrap="square" rtlCol="0" anchor="t"/>
          <a:lstStyle/>
          <a:p>
            <a:pPr marL="342900" indent="-342900" algn="l">
              <a:lnSpc>
                <a:spcPts val="2250"/>
              </a:lnSpc>
              <a:buSzPct val="100000"/>
              <a:buFont typeface="+mj-lt"/>
              <a:buAutoNum type="arabicPeriod" startAt="14"/>
            </a:pPr>
            <a:r>
              <a:rPr lang="en-US" sz="1406" kern="0" spc="-28" dirty="0">
                <a:solidFill>
                  <a:srgbClr val="272525"/>
                </a:solidFill>
                <a:latin typeface="Inter" pitchFamily="34" charset="0"/>
                <a:ea typeface="Inter" pitchFamily="34" charset="-122"/>
                <a:cs typeface="Inter" pitchFamily="34" charset="-120"/>
              </a:rPr>
              <a:t>For reservations involving children, what is the most common room type, and what is the average price for that room type?</a:t>
            </a:r>
            <a:endParaRPr lang="en-US" sz="1406" dirty="0"/>
          </a:p>
        </p:txBody>
      </p:sp>
      <p:sp>
        <p:nvSpPr>
          <p:cNvPr id="23" name="Text 20"/>
          <p:cNvSpPr/>
          <p:nvPr/>
        </p:nvSpPr>
        <p:spPr>
          <a:xfrm>
            <a:off x="2722959" y="7451288"/>
            <a:ext cx="9469993" cy="285750"/>
          </a:xfrm>
          <a:prstGeom prst="rect">
            <a:avLst/>
          </a:prstGeom>
          <a:noFill/>
          <a:ln/>
        </p:spPr>
        <p:txBody>
          <a:bodyPr wrap="none" rtlCol="0" anchor="t"/>
          <a:lstStyle/>
          <a:p>
            <a:pPr marL="342900" indent="-342900" algn="l">
              <a:lnSpc>
                <a:spcPts val="2250"/>
              </a:lnSpc>
              <a:buSzPct val="100000"/>
              <a:buFont typeface="+mj-lt"/>
              <a:buAutoNum type="arabicPeriod" startAt="15"/>
            </a:pPr>
            <a:r>
              <a:rPr lang="en-US" sz="1406" kern="0" spc="-28" dirty="0">
                <a:solidFill>
                  <a:srgbClr val="272525"/>
                </a:solidFill>
                <a:latin typeface="Inter" pitchFamily="34" charset="0"/>
                <a:ea typeface="Inter" pitchFamily="34" charset="-122"/>
                <a:cs typeface="Inter" pitchFamily="34" charset="-120"/>
              </a:rPr>
              <a:t>Find the market segment type that generates the highest average price per room.</a:t>
            </a:r>
            <a:endParaRPr lang="en-US" sz="1406" dirty="0"/>
          </a:p>
        </p:txBody>
      </p:sp>
      <p:pic>
        <p:nvPicPr>
          <p:cNvPr id="2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4" name="Text 2"/>
          <p:cNvSpPr/>
          <p:nvPr/>
        </p:nvSpPr>
        <p:spPr>
          <a:xfrm>
            <a:off x="864037" y="845939"/>
            <a:ext cx="6172200"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TASK </a:t>
            </a:r>
            <a:endParaRPr lang="en-US" sz="4860" dirty="0"/>
          </a:p>
        </p:txBody>
      </p:sp>
      <p:sp>
        <p:nvSpPr>
          <p:cNvPr id="5" name="Text 3"/>
          <p:cNvSpPr/>
          <p:nvPr/>
        </p:nvSpPr>
        <p:spPr>
          <a:xfrm>
            <a:off x="864037" y="1987748"/>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1. What is the total number of reservations in the dataset?</a:t>
            </a:r>
            <a:endParaRPr lang="en-US" sz="1944" dirty="0"/>
          </a:p>
        </p:txBody>
      </p:sp>
      <p:sp>
        <p:nvSpPr>
          <p:cNvPr id="6" name="Text 4"/>
          <p:cNvSpPr/>
          <p:nvPr/>
        </p:nvSpPr>
        <p:spPr>
          <a:xfrm>
            <a:off x="864037" y="2660452"/>
            <a:ext cx="12902327" cy="493752"/>
          </a:xfrm>
          <a:prstGeom prst="rect">
            <a:avLst/>
          </a:prstGeom>
          <a:noFill/>
          <a:ln/>
        </p:spPr>
        <p:txBody>
          <a:bodyPr wrap="none" rtlCol="0" anchor="t"/>
          <a:lstStyle/>
          <a:p>
            <a:pPr marL="0" indent="0">
              <a:lnSpc>
                <a:spcPts val="3888"/>
              </a:lnSpc>
              <a:buNone/>
            </a:pPr>
            <a:r>
              <a:rPr lang="en-US" sz="2430" kern="0" spc="-39" dirty="0">
                <a:solidFill>
                  <a:srgbClr val="272525"/>
                </a:solidFill>
                <a:latin typeface="Inter" pitchFamily="34" charset="0"/>
                <a:ea typeface="Inter" pitchFamily="34" charset="-122"/>
                <a:cs typeface="Inter" pitchFamily="34" charset="-120"/>
              </a:rPr>
              <a:t>SELECT COUNT(*) AS total_reservations FROM reservations;</a:t>
            </a:r>
            <a:endParaRPr lang="en-US" sz="2430" dirty="0"/>
          </a:p>
        </p:txBody>
      </p:sp>
      <p:pic>
        <p:nvPicPr>
          <p:cNvPr id="7" name="Image 0" descr="preencoded.png"/>
          <p:cNvPicPr>
            <a:picLocks noChangeAspect="1"/>
          </p:cNvPicPr>
          <p:nvPr/>
        </p:nvPicPr>
        <p:blipFill>
          <a:blip r:embed="rId3"/>
          <a:stretch>
            <a:fillRect/>
          </a:stretch>
        </p:blipFill>
        <p:spPr>
          <a:xfrm>
            <a:off x="4507587" y="3590092"/>
            <a:ext cx="5410200" cy="2721054"/>
          </a:xfrm>
          <a:prstGeom prst="rect">
            <a:avLst/>
          </a:prstGeom>
        </p:spPr>
      </p:pic>
      <p:sp>
        <p:nvSpPr>
          <p:cNvPr id="8" name="Text 5"/>
          <p:cNvSpPr/>
          <p:nvPr/>
        </p:nvSpPr>
        <p:spPr>
          <a:xfrm>
            <a:off x="864037" y="6988612"/>
            <a:ext cx="12902327" cy="395049"/>
          </a:xfrm>
          <a:prstGeom prst="rect">
            <a:avLst/>
          </a:prstGeom>
          <a:noFill/>
          <a:ln/>
        </p:spPr>
        <p:txBody>
          <a:bodyPr wrap="none" rtlCol="0" anchor="t"/>
          <a:lstStyle/>
          <a:p>
            <a:pPr marL="0" indent="0">
              <a:lnSpc>
                <a:spcPts val="3110"/>
              </a:lnSpc>
              <a:buNone/>
            </a:pPr>
            <a:endParaRPr lang="en-US" sz="1944"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076569"/>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2. Which meal plan is the most popular among guests?</a:t>
            </a:r>
            <a:endParaRPr lang="en-US" sz="1944" dirty="0"/>
          </a:p>
        </p:txBody>
      </p:sp>
      <p:sp>
        <p:nvSpPr>
          <p:cNvPr id="7" name="Text 4"/>
          <p:cNvSpPr/>
          <p:nvPr/>
        </p:nvSpPr>
        <p:spPr>
          <a:xfrm>
            <a:off x="864037" y="2749272"/>
            <a:ext cx="12902327" cy="987504"/>
          </a:xfrm>
          <a:prstGeom prst="rect">
            <a:avLst/>
          </a:prstGeom>
          <a:noFill/>
          <a:ln/>
        </p:spPr>
        <p:txBody>
          <a:bodyPr wrap="square" rtlCol="0" anchor="t"/>
          <a:lstStyle/>
          <a:p>
            <a:pPr marL="0" indent="0">
              <a:lnSpc>
                <a:spcPts val="3888"/>
              </a:lnSpc>
              <a:buNone/>
            </a:pPr>
            <a:r>
              <a:rPr lang="en-US" sz="2430" kern="0" spc="-39" dirty="0">
                <a:solidFill>
                  <a:srgbClr val="272525"/>
                </a:solidFill>
                <a:latin typeface="Inter" pitchFamily="34" charset="0"/>
                <a:ea typeface="Inter" pitchFamily="34" charset="-122"/>
                <a:cs typeface="Inter" pitchFamily="34" charset="-120"/>
              </a:rPr>
              <a:t>SELECT type_of_meal_plan, COUNT(*) AS Mst_popular_meal_plan From reservations GROUP BY type_of_meal_plan ORDER BY count(*) DESC;</a:t>
            </a:r>
            <a:endParaRPr lang="en-US" sz="2430" dirty="0"/>
          </a:p>
        </p:txBody>
      </p:sp>
      <p:pic>
        <p:nvPicPr>
          <p:cNvPr id="8" name="Image 1" descr="preencoded.png"/>
          <p:cNvPicPr>
            <a:picLocks noChangeAspect="1"/>
          </p:cNvPicPr>
          <p:nvPr/>
        </p:nvPicPr>
        <p:blipFill>
          <a:blip r:embed="rId4"/>
          <a:stretch>
            <a:fillRect/>
          </a:stretch>
        </p:blipFill>
        <p:spPr>
          <a:xfrm>
            <a:off x="3099237" y="4268430"/>
            <a:ext cx="7344847" cy="2360771"/>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337197"/>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3. What is the average price per room for reservations involving children?</a:t>
            </a:r>
            <a:endParaRPr lang="en-US" sz="1944" dirty="0"/>
          </a:p>
        </p:txBody>
      </p:sp>
      <p:sp>
        <p:nvSpPr>
          <p:cNvPr id="7" name="Text 4"/>
          <p:cNvSpPr/>
          <p:nvPr/>
        </p:nvSpPr>
        <p:spPr>
          <a:xfrm>
            <a:off x="864037" y="3009900"/>
            <a:ext cx="129023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AVG(avg_price_per_room) AS average_price_for_room_with_children FROM reservations WHERE no_of_children &gt; 0;</a:t>
            </a:r>
            <a:endParaRPr lang="en-US" sz="1944" dirty="0"/>
          </a:p>
        </p:txBody>
      </p:sp>
      <p:pic>
        <p:nvPicPr>
          <p:cNvPr id="8" name="Image 1" descr="preencoded.png"/>
          <p:cNvPicPr>
            <a:picLocks noChangeAspect="1"/>
          </p:cNvPicPr>
          <p:nvPr/>
        </p:nvPicPr>
        <p:blipFill>
          <a:blip r:embed="rId4"/>
          <a:stretch>
            <a:fillRect/>
          </a:stretch>
        </p:blipFill>
        <p:spPr>
          <a:xfrm>
            <a:off x="2997637" y="4676358"/>
            <a:ext cx="8162687" cy="2036802"/>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gradFill>
            <a:gsLst>
              <a:gs pos="0">
                <a:srgbClr val="F6FAFC"/>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p>
      <p:sp>
        <p:nvSpPr>
          <p:cNvPr id="6" name="Text 3"/>
          <p:cNvSpPr/>
          <p:nvPr/>
        </p:nvSpPr>
        <p:spPr>
          <a:xfrm>
            <a:off x="864037" y="2311003"/>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4. How many reservations were made for the year 2017</a:t>
            </a:r>
            <a:endParaRPr lang="en-US" sz="1944" dirty="0"/>
          </a:p>
        </p:txBody>
      </p:sp>
      <p:sp>
        <p:nvSpPr>
          <p:cNvPr id="7" name="Text 4"/>
          <p:cNvSpPr/>
          <p:nvPr/>
        </p:nvSpPr>
        <p:spPr>
          <a:xfrm>
            <a:off x="864037" y="2983706"/>
            <a:ext cx="129023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SELECT COUNT(*) AS total_reservations_for_2018 FROM reservations WHERE YEAR (arrival_date) = 2018;</a:t>
            </a:r>
            <a:endParaRPr lang="en-US" sz="1944" dirty="0"/>
          </a:p>
        </p:txBody>
      </p:sp>
      <p:pic>
        <p:nvPicPr>
          <p:cNvPr id="8" name="Image 1" descr="preencoded.png"/>
          <p:cNvPicPr>
            <a:picLocks noChangeAspect="1"/>
          </p:cNvPicPr>
          <p:nvPr/>
        </p:nvPicPr>
        <p:blipFill>
          <a:blip r:embed="rId4"/>
          <a:stretch>
            <a:fillRect/>
          </a:stretch>
        </p:blipFill>
        <p:spPr>
          <a:xfrm>
            <a:off x="3505637" y="4562058"/>
            <a:ext cx="6233874" cy="2484239"/>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1571</Words>
  <Application>Microsoft Office PowerPoint</Application>
  <PresentationFormat>Custom</PresentationFormat>
  <Paragraphs>102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5</cp:revision>
  <dcterms:created xsi:type="dcterms:W3CDTF">2024-06-25T15:57:13Z</dcterms:created>
  <dcterms:modified xsi:type="dcterms:W3CDTF">2024-06-25T17:04:27Z</dcterms:modified>
</cp:coreProperties>
</file>